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08" r:id="rId1"/>
    <p:sldMasterId id="2147483728" r:id="rId2"/>
  </p:sldMasterIdLst>
  <p:notesMasterIdLst>
    <p:notesMasterId r:id="rId4"/>
  </p:notesMasterIdLst>
  <p:sldIdLst>
    <p:sldId id="314" r:id="rId3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412" autoAdjust="0"/>
  </p:normalViewPr>
  <p:slideViewPr>
    <p:cSldViewPr snapToGrid="0">
      <p:cViewPr varScale="1">
        <p:scale>
          <a:sx n="110" d="100"/>
          <a:sy n="110" d="100"/>
        </p:scale>
        <p:origin x="164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8056"/>
          </a:xfrm>
          <a:prstGeom prst="rect">
            <a:avLst/>
          </a:prstGeom>
        </p:spPr>
        <p:txBody>
          <a:bodyPr vert="horz" lIns="91303" tIns="45651" rIns="91303" bIns="4565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303" tIns="45651" rIns="91303" bIns="45651" rtlCol="0"/>
          <a:lstStyle>
            <a:lvl1pPr algn="r">
              <a:defRPr sz="1200"/>
            </a:lvl1pPr>
          </a:lstStyle>
          <a:p>
            <a:fld id="{A3614B4D-4E84-436F-AF79-15BB950F63CA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03" tIns="45651" rIns="91303" bIns="4565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1303" tIns="45651" rIns="91303" bIns="4565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28584"/>
            <a:ext cx="2945659" cy="498055"/>
          </a:xfrm>
          <a:prstGeom prst="rect">
            <a:avLst/>
          </a:prstGeom>
        </p:spPr>
        <p:txBody>
          <a:bodyPr vert="horz" lIns="91303" tIns="45651" rIns="91303" bIns="4565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303" tIns="45651" rIns="91303" bIns="45651" rtlCol="0" anchor="b"/>
          <a:lstStyle>
            <a:lvl1pPr algn="r">
              <a:defRPr sz="1200"/>
            </a:lvl1pPr>
          </a:lstStyle>
          <a:p>
            <a:fld id="{ABB82E7C-8E6F-4C87-A753-158ECFA16F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7221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2" name="タイトル 1"/>
          <p:cNvSpPr>
            <a:spLocks noGrp="1"/>
          </p:cNvSpPr>
          <p:nvPr>
            <p:ph type="ctrTitle"/>
          </p:nvPr>
        </p:nvSpPr>
        <p:spPr>
          <a:xfrm>
            <a:off x="-4274" y="2693988"/>
            <a:ext cx="9154446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91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4826C-9E47-4F8C-8879-F1651AD929C5}" type="datetime1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191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91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7034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1F1DD51-F1F3-41DE-A34A-94D8F4228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E544F1E-60A7-4594-9C53-62756AF4FC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B36E096-FEC2-4402-8CB8-8D4EA507B6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6CC3649-5577-4DD7-B993-CAE283EDC5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D360413-EE8C-4323-B6EA-76D9118F50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AD82F7B-E9FC-416B-82C0-778F5B636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1DA04D-7EC0-4B6E-AA03-44972B9BCD0B}" type="datetime1">
              <a:rPr lang="ja-JP" altLang="en-US" smtClean="0">
                <a:solidFill>
                  <a:srgbClr val="000000"/>
                </a:solidFill>
              </a:rPr>
              <a:t>2026/2/27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7885D54-98E1-4717-B1FE-4F94DBFAB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02C2582-E299-4EDF-8F20-3EE7A8AE9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ECB342-33D4-44D8-B212-FAC30D52D9FE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6202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7D69B0-B111-4637-A318-74ECE5DBD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97627BD-0D20-44D5-A59E-F7C752DBF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9F5CAC-E203-4BEE-A8DC-BB7FED7485FA}" type="datetime1">
              <a:rPr lang="ja-JP" altLang="en-US" smtClean="0">
                <a:solidFill>
                  <a:srgbClr val="000000"/>
                </a:solidFill>
              </a:rPr>
              <a:t>2026/2/27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78C2A4A-FDE3-42FE-80EE-A426F6A14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57B468A-096C-44F6-9831-1BE90B2B7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3AE8A6-E6AE-40FF-86B2-918191AC42D1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3988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BB31943-CD81-4430-A458-F1C3024FC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006D55-4E2E-430E-8DE6-2A04E4B0CF85}" type="datetime1">
              <a:rPr lang="ja-JP" altLang="en-US" smtClean="0">
                <a:solidFill>
                  <a:srgbClr val="000000"/>
                </a:solidFill>
              </a:rPr>
              <a:t>2026/2/27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52A3DFE-CBEF-42ED-89C0-418F22F70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A750429-E859-4D47-ACA3-B1ABB6318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487A20-C7E2-452F-A906-368AF0ADA2EC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4700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A367FE8-8B63-4237-920E-3B5BBA79C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4BF016F-C731-48E1-BE5F-E3C45C17B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AF4A420-C002-4714-9EF3-DB70AFC97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95844C0-59C0-474C-B8B8-F88EC942D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CC763C-0E38-4C6A-9DF6-90434B3DCCF1}" type="datetime1">
              <a:rPr lang="ja-JP" altLang="en-US" smtClean="0">
                <a:solidFill>
                  <a:srgbClr val="000000"/>
                </a:solidFill>
              </a:rPr>
              <a:t>2026/2/27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9FA078A-BFF5-42D9-8C8A-C9CA15A51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6588072-D100-41DE-8506-85F185591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1B69A0-D033-4AD1-B0D9-91354CBAF881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81763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99AF87-47FE-4EC3-ACC0-5CCE87D9C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C9AF88D-F8D1-46DA-A30D-16EE3FE4D8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DEF5981-E1E3-46F7-A95D-92D5AA0E93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D79A26B-D996-477C-A384-AD54C0D7B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3E033E-0861-4832-90BA-2F11615C5A44}" type="datetime1">
              <a:rPr lang="ja-JP" altLang="en-US" smtClean="0">
                <a:solidFill>
                  <a:srgbClr val="000000"/>
                </a:solidFill>
              </a:rPr>
              <a:t>2026/2/27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9D52500-1640-4A66-B1D5-973F46F19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D317896-2ACC-4D3D-9FC1-25BA946A5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D5B9-4676-4092-91AF-B47820F25BE8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5378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94FBE7-DE2A-4542-B7B2-EAFBB70C6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C8FB406-08EA-457B-9BF1-6CF9B06EB5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5795D-2A49-4F7D-8EBA-30DA83894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3AF13A8-5131-4B8C-A2DF-1E856265F3B5}" type="datetime1">
              <a:rPr lang="ja-JP" altLang="en-US" smtClean="0">
                <a:solidFill>
                  <a:srgbClr val="000000"/>
                </a:solidFill>
              </a:rPr>
              <a:t>2026/2/27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81DBD25-EACB-4E80-B4EF-524152038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EB68FB-7F28-47E7-8314-AA679AFF0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ACF78F-96CE-415D-9E7A-9739C9E855A7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1120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B62C2AF-65E7-453C-9714-04969C3BD7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243989C-FFD4-407F-9ED0-B6BCAF1F45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518B5F4-3FE8-45D2-B4B0-FAD041CF7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6F66C4-EE4F-415D-8DCF-DB00A2CFEC63}" type="datetime1">
              <a:rPr lang="ja-JP" altLang="en-US" smtClean="0">
                <a:solidFill>
                  <a:srgbClr val="000000"/>
                </a:solidFill>
              </a:rPr>
              <a:t>2026/2/27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3EDC06E-41B4-4019-9D25-0E2629A5B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C7A3E06-8407-480D-AAA9-D9EB21AEF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1F6E574-2AA0-4BBF-BA7B-DCE6AD3C951D}" type="slidenum">
              <a:rPr lang="en-US" altLang="ja-JP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636227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7160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Title Placeholder 1"/>
          <p:cNvSpPr>
            <a:spLocks noGrp="1"/>
          </p:cNvSpPr>
          <p:nvPr>
            <p:ph type="title"/>
          </p:nvPr>
        </p:nvSpPr>
        <p:spPr>
          <a:xfrm>
            <a:off x="432000" y="159185"/>
            <a:ext cx="8280000" cy="35999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dist="63500" dir="2700000" algn="tl" rotWithShape="0">
              <a:schemeClr val="tx1"/>
            </a:outerShdw>
          </a:effectLst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800">
                <a:latin typeface="+mn-ea"/>
                <a:ea typeface="+mn-ea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1033" name="Text Placeholder 2"/>
          <p:cNvSpPr>
            <a:spLocks noGrp="1"/>
          </p:cNvSpPr>
          <p:nvPr>
            <p:ph idx="1"/>
          </p:nvPr>
        </p:nvSpPr>
        <p:spPr>
          <a:xfrm>
            <a:off x="252000" y="692697"/>
            <a:ext cx="8640000" cy="1490271"/>
          </a:xfrm>
          <a:prstGeom prst="roundRect">
            <a:avLst>
              <a:gd name="adj" fmla="val 0"/>
            </a:avLst>
          </a:prstGeom>
          <a:ln w="12700">
            <a:solidFill>
              <a:schemeClr val="tx1"/>
            </a:solidFill>
          </a:ln>
        </p:spPr>
        <p:txBody>
          <a:bodyPr vert="horz" lIns="144000" tIns="36000" rIns="72000" bIns="36000" rtlCol="0" anchor="ctr" anchorCtr="0">
            <a:noAutofit/>
          </a:bodyPr>
          <a:lstStyle>
            <a:lvl1pPr marL="166158" indent="-328254">
              <a:spcBef>
                <a:spcPts val="0"/>
              </a:spcBef>
              <a:buClr>
                <a:schemeClr val="tx1"/>
              </a:buClr>
              <a:buFont typeface="ＭＳ ゴシック" panose="020B0609070205080204" pitchFamily="49" charset="-128"/>
              <a:buChar char="○"/>
              <a:defRPr sz="1600"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  <a:lvl2pPr marL="166158" indent="-328993">
              <a:spcBef>
                <a:spcPts val="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2pPr>
            <a:lvl3pPr marL="166158" indent="-328993">
              <a:spcBef>
                <a:spcPts val="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3pPr>
            <a:lvl4pPr marL="166158" indent="-328993">
              <a:spcBef>
                <a:spcPts val="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4pPr>
            <a:lvl5pPr marL="166158" indent="-328993">
              <a:spcBef>
                <a:spcPts val="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1034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8604448" y="6498805"/>
            <a:ext cx="539552" cy="349037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fld id="{01DCC3A8-5FA2-4E88-8DA2-9EC9A2E70DBA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60410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タイトル 1"/>
          <p:cNvSpPr>
            <a:spLocks noGrp="1"/>
          </p:cNvSpPr>
          <p:nvPr>
            <p:ph type="title"/>
          </p:nvPr>
        </p:nvSpPr>
        <p:spPr>
          <a:xfrm>
            <a:off x="432000" y="188640"/>
            <a:ext cx="8280000" cy="360000"/>
          </a:xfrm>
          <a:solidFill>
            <a:schemeClr val="bg1"/>
          </a:solidFill>
          <a:ln w="12700">
            <a:solidFill>
              <a:schemeClr val="tx1"/>
            </a:solidFill>
          </a:ln>
          <a:effectLst>
            <a:outerShdw dist="63500" dir="2700000" algn="tl" rotWithShape="0">
              <a:prstClr val="black"/>
            </a:outerShdw>
          </a:effectLst>
        </p:spPr>
        <p:txBody>
          <a:bodyPr>
            <a:noAutofit/>
          </a:bodyPr>
          <a:lstStyle>
            <a:lvl1pPr>
              <a:defRPr sz="1800" baseline="0"/>
            </a:lvl1pPr>
          </a:lstStyle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1037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E91FB-DD93-4355-B399-2C917D631166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2026/2/27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38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39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 baseline="0">
                <a:solidFill>
                  <a:schemeClr val="tx1"/>
                </a:solidFill>
                <a:latin typeface="(日本語用のフォントを使用)"/>
                <a:ea typeface="ＭＳ Ｐゴシック" panose="020B0600070205080204" pitchFamily="50" charset="-128"/>
              </a:defRPr>
            </a:lvl1pPr>
          </a:lstStyle>
          <a:p>
            <a:fld id="{D2D8002D-B5B0-4BAC-B1F6-782DDCCE6D9C}" type="slidenum">
              <a:rPr lang="ja-JP" altLang="en-US" smtClean="0">
                <a:latin typeface="ＭＳ Ｐゴシック" panose="020B0600070205080204" pitchFamily="50" charset="-128"/>
              </a:rPr>
              <a:pPr/>
              <a:t>‹#›</a:t>
            </a:fld>
            <a:endParaRPr lang="ja-JP" altLang="en-US" dirty="0">
              <a:latin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94518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036F1-4EE2-4044-93E3-988148A135A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2026/2/27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FFDAA-07E4-4182-850B-7DB673D3B3F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856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B2F2902-03EC-4092-B6A0-36E7080C1D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629BFB7-172A-44F5-B3C2-F1D2BB7511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5CA84B1-F7B1-4833-87D2-EBCF8CD19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F483C9-D203-4386-8E5D-519E9B0546C8}" type="datetime1">
              <a:rPr lang="ja-JP" altLang="en-US" smtClean="0">
                <a:solidFill>
                  <a:srgbClr val="000000"/>
                </a:solidFill>
              </a:rPr>
              <a:t>2026/2/27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C0814E6-CF6A-47A4-B535-8910CAC3F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D6C2C1A-C5B0-4ADF-AD41-B3C23EEAF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E193C5-36AF-44B9-8B33-D3221F35E552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062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4805F9-48AB-49F1-913C-13393D367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09F3806-DB37-450C-B025-3DBF441AE8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66FF6D-3CEB-4787-BFE3-D916AFABB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F19202-1F26-4F92-A081-95E0CA82456B}" type="datetime1">
              <a:rPr lang="ja-JP" altLang="en-US" smtClean="0">
                <a:solidFill>
                  <a:srgbClr val="000000"/>
                </a:solidFill>
              </a:rPr>
              <a:t>2026/2/27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9A701-B40C-42EB-8E42-17D10B438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6CAC483-1BC2-43B4-A915-F100F72A8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99D496-0097-4DCC-914B-1B603D924B73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119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B2CFEB-C259-4AC0-A180-C251A7F2E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9B91998-671E-4819-A789-1AF693DB64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87C6973-1741-4602-8B6E-EDBBA6BC0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D6525DE-C2BB-46F5-BCF2-9E15C220BFDC}" type="datetime1">
              <a:rPr lang="ja-JP" altLang="en-US" smtClean="0">
                <a:solidFill>
                  <a:srgbClr val="000000"/>
                </a:solidFill>
              </a:rPr>
              <a:t>2026/2/27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796C492-0B7B-44EB-B2E5-6D6A75704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893CEB5-CC83-4F7B-8B74-48969912A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B1A450-E78F-4C05-AA63-32C5A203509C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94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E79FF95-A542-49AC-BE6F-951CB0A20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AB78A4F-28D0-4871-BB08-330D660C58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C7602B3-103A-4649-92B9-428462F798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DA2839E-83BA-4C72-A81D-0C9E0ADD5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8176CA2-F6A8-468A-89D7-A27C1F75F054}" type="datetime1">
              <a:rPr lang="ja-JP" altLang="en-US" smtClean="0">
                <a:solidFill>
                  <a:srgbClr val="000000"/>
                </a:solidFill>
              </a:rPr>
              <a:t>2026/2/27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A3AC7C8-7A84-4A2B-A6BB-61CDB9F1F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CF378BE-87FD-45AA-B8C9-41865CB2B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080D08-9079-49D3-8A8F-6DCCA877D781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9118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1026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027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416DE1-5311-4984-8A34-1387DE639151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2026/2/27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28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29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12298" y="649287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baseline="0">
                <a:solidFill>
                  <a:schemeClr val="tx1"/>
                </a:solidFill>
                <a:latin typeface="(日本語用のフォントを使用)"/>
                <a:ea typeface="ＭＳ Ｐゴシック" panose="020B0600070205080204" pitchFamily="50" charset="-128"/>
              </a:defRPr>
            </a:lvl1pPr>
          </a:lstStyle>
          <a:p>
            <a:fld id="{D2D8002D-B5B0-4BAC-B1F6-782DDCCE6D9C}" type="slidenum">
              <a:rPr lang="ja-JP" altLang="en-US" smtClean="0">
                <a:latin typeface="ＭＳ Ｐゴシック" panose="020B0600070205080204" pitchFamily="50" charset="-128"/>
              </a:rPr>
              <a:pPr/>
              <a:t>‹#›</a:t>
            </a:fld>
            <a:endParaRPr lang="ja-JP" altLang="en-US" dirty="0">
              <a:latin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33226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4" r:id="rId5"/>
  </p:sldLayoutIdLst>
  <p:hf sldNum="0" hdr="0" ftr="0" dt="0"/>
  <p:txStyles>
    <p:titleStyle>
      <a:lvl1pPr algn="ctr" defTabSz="844083" rtl="0" eaLnBrk="1" latinLnBrk="0" hangingPunct="1">
        <a:spcBef>
          <a:spcPct val="0"/>
        </a:spcBef>
        <a:buNone/>
        <a:defRPr kumimoji="1" sz="40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6531" indent="-31653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2954" kern="1200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defTabSz="844083" rtl="0" eaLnBrk="1" latinLnBrk="0" hangingPunct="1">
        <a:spcBef>
          <a:spcPct val="20000"/>
        </a:spcBef>
        <a:buFont typeface="Arial" pitchFamily="34" charset="0"/>
        <a:buChar char="–"/>
        <a:defRPr kumimoji="1" sz="2585" kern="1200">
          <a:solidFill>
            <a:schemeClr val="tx1"/>
          </a:solidFill>
          <a:latin typeface="+mn-lt"/>
          <a:ea typeface="+mn-ea"/>
          <a:cs typeface="+mn-cs"/>
        </a:defRPr>
      </a:lvl2pPr>
      <a:lvl3pPr marL="1055103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477145" indent="-211021" algn="l" defTabSz="844083" rtl="0" eaLnBrk="1" latinLnBrk="0" hangingPunct="1">
        <a:spcBef>
          <a:spcPct val="20000"/>
        </a:spcBef>
        <a:buFont typeface="Arial" pitchFamily="34" charset="0"/>
        <a:buChar char="–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4pPr>
      <a:lvl5pPr marL="1899186" indent="-211021" algn="l" defTabSz="844083" rtl="0" eaLnBrk="1" latinLnBrk="0" hangingPunct="1">
        <a:spcBef>
          <a:spcPct val="20000"/>
        </a:spcBef>
        <a:buFont typeface="Arial" pitchFamily="34" charset="0"/>
        <a:buChar char="»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5pPr>
      <a:lvl6pPr marL="2321227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7pPr>
      <a:lvl8pPr marL="3165310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8pPr>
      <a:lvl9pPr marL="3587351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8004F93-43B7-4C27-ABE9-887FB072E3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CA93C97-DD60-4913-96A1-AAB2575DED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85E436E-93A0-4652-8E45-0743A3BA17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6F66C4-EE4F-415D-8DCF-DB00A2CFEC63}" type="datetime1">
              <a:rPr lang="ja-JP" altLang="en-US" smtClean="0">
                <a:solidFill>
                  <a:srgbClr val="000000"/>
                </a:solidFill>
              </a:rPr>
              <a:t>2026/2/27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5D8028B-6638-4C64-9F14-658681DB4E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F240FEA-7BA6-470D-956B-FEFA5361EF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1F6E574-2AA0-4BBF-BA7B-DCE6AD3C951D}" type="slidenum">
              <a:rPr lang="en-US" altLang="ja-JP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7492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5BD8980-6B9C-471D-88B3-AE81DA0CE11A}"/>
              </a:ext>
            </a:extLst>
          </p:cNvPr>
          <p:cNvSpPr txBox="1"/>
          <p:nvPr/>
        </p:nvSpPr>
        <p:spPr>
          <a:xfrm>
            <a:off x="161599" y="362568"/>
            <a:ext cx="22365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■活用状況（全体像）</a:t>
            </a:r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BCA4BDD5-64D8-424A-B1CF-DC4A286EC3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8599079"/>
              </p:ext>
            </p:extLst>
          </p:nvPr>
        </p:nvGraphicFramePr>
        <p:xfrm>
          <a:off x="454800" y="751725"/>
          <a:ext cx="8447691" cy="11160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313040">
                  <a:extLst>
                    <a:ext uri="{9D8B030D-6E8A-4147-A177-3AD203B41FA5}">
                      <a16:colId xmlns:a16="http://schemas.microsoft.com/office/drawing/2014/main" val="1473087889"/>
                    </a:ext>
                  </a:extLst>
                </a:gridCol>
                <a:gridCol w="1103628">
                  <a:extLst>
                    <a:ext uri="{9D8B030D-6E8A-4147-A177-3AD203B41FA5}">
                      <a16:colId xmlns:a16="http://schemas.microsoft.com/office/drawing/2014/main" val="3252707721"/>
                    </a:ext>
                  </a:extLst>
                </a:gridCol>
                <a:gridCol w="1208334">
                  <a:extLst>
                    <a:ext uri="{9D8B030D-6E8A-4147-A177-3AD203B41FA5}">
                      <a16:colId xmlns:a16="http://schemas.microsoft.com/office/drawing/2014/main" val="2892595825"/>
                    </a:ext>
                  </a:extLst>
                </a:gridCol>
                <a:gridCol w="1208334">
                  <a:extLst>
                    <a:ext uri="{9D8B030D-6E8A-4147-A177-3AD203B41FA5}">
                      <a16:colId xmlns:a16="http://schemas.microsoft.com/office/drawing/2014/main" val="4230498707"/>
                    </a:ext>
                  </a:extLst>
                </a:gridCol>
                <a:gridCol w="1208334">
                  <a:extLst>
                    <a:ext uri="{9D8B030D-6E8A-4147-A177-3AD203B41FA5}">
                      <a16:colId xmlns:a16="http://schemas.microsoft.com/office/drawing/2014/main" val="3352071303"/>
                    </a:ext>
                  </a:extLst>
                </a:gridCol>
                <a:gridCol w="2406021">
                  <a:extLst>
                    <a:ext uri="{9D8B030D-6E8A-4147-A177-3AD203B41FA5}">
                      <a16:colId xmlns:a16="http://schemas.microsoft.com/office/drawing/2014/main" val="1978743475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区分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令和元年度～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令和５年度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令和６年度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計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令和６年度末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時点の活用率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未執行額の活用方針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6855451"/>
                  </a:ext>
                </a:extLst>
              </a:tr>
              <a:tr h="32942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活用額（千円）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+mn-ea"/>
                        </a:rPr>
                        <a:t>21,272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+mn-ea"/>
                        </a:rPr>
                        <a:t>132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+mn-ea"/>
                        </a:rPr>
                        <a:t>21,404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+mn-ea"/>
                        </a:rPr>
                        <a:t>63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+mn-ea"/>
                        </a:rPr>
                        <a:t>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森林経営管理制度対象森林の整備のため基金積立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3628399"/>
                  </a:ext>
                </a:extLst>
              </a:tr>
              <a:tr h="32942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譲与額（千円）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+mn-ea"/>
                        </a:rPr>
                        <a:t>25,579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+mn-ea"/>
                        </a:rPr>
                        <a:t>8,061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+mn-ea"/>
                        </a:rPr>
                        <a:t>33,640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latin typeface="メイリオ" panose="020B0604030504040204" pitchFamily="50" charset="-128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397564"/>
                  </a:ext>
                </a:extLst>
              </a:tr>
            </a:tbl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814B76D-E568-4444-8C96-4F4905AB762A}"/>
              </a:ext>
            </a:extLst>
          </p:cNvPr>
          <p:cNvSpPr txBox="1"/>
          <p:nvPr/>
        </p:nvSpPr>
        <p:spPr>
          <a:xfrm>
            <a:off x="161599" y="5083810"/>
            <a:ext cx="18261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■今後の実施計画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E199D1E-A03A-4657-9429-3995D4D44839}"/>
              </a:ext>
            </a:extLst>
          </p:cNvPr>
          <p:cNvSpPr txBox="1"/>
          <p:nvPr/>
        </p:nvSpPr>
        <p:spPr>
          <a:xfrm>
            <a:off x="161599" y="2191126"/>
            <a:ext cx="32624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■令和</a:t>
            </a:r>
            <a:r>
              <a:rPr kumimoji="1" lang="ja-JP" altLang="en-US" sz="1600" b="1" dirty="0">
                <a:solidFill>
                  <a:prstClr val="black"/>
                </a:solidFill>
                <a:latin typeface="Calibri" panose="020F0502020204030204"/>
                <a:ea typeface="メイリオ" panose="020B0604030504040204" pitchFamily="50" charset="-128"/>
              </a:rPr>
              <a:t>６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年度の具体的な活用状況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DBA7C39-C7A7-4C83-BCBC-32977148264D}"/>
              </a:ext>
            </a:extLst>
          </p:cNvPr>
          <p:cNvSpPr/>
          <p:nvPr/>
        </p:nvSpPr>
        <p:spPr>
          <a:xfrm>
            <a:off x="444789" y="5500225"/>
            <a:ext cx="8457702" cy="66033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dirty="0">
                <a:solidFill>
                  <a:prstClr val="black"/>
                </a:solidFill>
                <a:latin typeface="Calibri" panose="020F0502020204030204"/>
                <a:ea typeface="メイリオ" panose="020B0604030504040204" pitchFamily="50" charset="-128"/>
              </a:rPr>
              <a:t>●森林経営管理制度対象森林について、伐採等の森林整備事業を実施する。</a:t>
            </a:r>
            <a:endParaRPr kumimoji="1" lang="en-US" altLang="ja-JP" sz="1200" b="1" dirty="0">
              <a:solidFill>
                <a:prstClr val="black"/>
              </a:solidFill>
              <a:latin typeface="Calibri" panose="020F0502020204030204"/>
              <a:ea typeface="メイリオ" panose="020B060403050404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●今後の森林管理について、森林の所有者へ意向調査を行う。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F095E363-A1D5-4F42-814E-EBB7880C77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0656426"/>
              </p:ext>
            </p:extLst>
          </p:nvPr>
        </p:nvGraphicFramePr>
        <p:xfrm>
          <a:off x="444789" y="2614346"/>
          <a:ext cx="8457702" cy="2061437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880766">
                  <a:extLst>
                    <a:ext uri="{9D8B030D-6E8A-4147-A177-3AD203B41FA5}">
                      <a16:colId xmlns:a16="http://schemas.microsoft.com/office/drawing/2014/main" val="3861660885"/>
                    </a:ext>
                  </a:extLst>
                </a:gridCol>
                <a:gridCol w="1816936">
                  <a:extLst>
                    <a:ext uri="{9D8B030D-6E8A-4147-A177-3AD203B41FA5}">
                      <a16:colId xmlns:a16="http://schemas.microsoft.com/office/drawing/2014/main" val="3291585756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890447924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3865308346"/>
                    </a:ext>
                  </a:extLst>
                </a:gridCol>
                <a:gridCol w="3600000">
                  <a:extLst>
                    <a:ext uri="{9D8B030D-6E8A-4147-A177-3AD203B41FA5}">
                      <a16:colId xmlns:a16="http://schemas.microsoft.com/office/drawing/2014/main" val="1421212595"/>
                    </a:ext>
                  </a:extLst>
                </a:gridCol>
              </a:tblGrid>
              <a:tr h="31769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+mn-ea"/>
                          <a:ea typeface="+mn-ea"/>
                        </a:rPr>
                        <a:t>区分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+mn-ea"/>
                          <a:ea typeface="+mn-ea"/>
                        </a:rPr>
                        <a:t>事業区分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事業費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（千</a:t>
                      </a:r>
                      <a:r>
                        <a:rPr lang="zh-TW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円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）</a:t>
                      </a:r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+mn-ea"/>
                          <a:ea typeface="+mn-ea"/>
                        </a:rPr>
                        <a:t>事業内容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8520267"/>
                  </a:ext>
                </a:extLst>
              </a:tr>
              <a:tr h="51269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+mn-ea"/>
                          <a:ea typeface="+mn-ea"/>
                        </a:rPr>
                        <a:t>うち</a:t>
                      </a:r>
                      <a:endParaRPr lang="en-US" altLang="ja-JP" sz="1200" u="none" strike="noStrike" dirty="0">
                        <a:effectLst/>
                        <a:latin typeface="+mn-ea"/>
                        <a:ea typeface="+mn-ea"/>
                      </a:endParaRPr>
                    </a:p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+mn-ea"/>
                          <a:ea typeface="+mn-ea"/>
                        </a:rPr>
                        <a:t>森林環境譲与税</a:t>
                      </a:r>
                      <a:endParaRPr kumimoji="1" lang="ja-JP" alt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40062946"/>
                  </a:ext>
                </a:extLst>
              </a:tr>
              <a:tr h="59567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森林整備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その他（森林整備）　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132</a:t>
                      </a:r>
                    </a:p>
                  </a:txBody>
                  <a:tcPr marL="0" marR="4700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132</a:t>
                      </a:r>
                      <a:r>
                        <a:rPr lang="ja-JP" altLang="en-US" sz="1200" u="none" strike="noStrike" dirty="0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47007" marT="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森林情報管理クラウド使用料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0335740"/>
                  </a:ext>
                </a:extLst>
              </a:tr>
              <a:tr h="317692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基金積立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7,929</a:t>
                      </a:r>
                    </a:p>
                  </a:txBody>
                  <a:tcPr marL="0" marR="4700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7,929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47007" marT="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u="none" strike="noStrike" dirty="0">
                          <a:effectLst/>
                          <a:latin typeface="+mn-ea"/>
                          <a:ea typeface="+mn-ea"/>
                        </a:rPr>
                        <a:t>岩沼市森林環境譲与税積立基金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0953380"/>
                  </a:ext>
                </a:extLst>
              </a:tr>
              <a:tr h="317692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合計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8,061</a:t>
                      </a:r>
                    </a:p>
                  </a:txBody>
                  <a:tcPr marL="0" marR="4700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8,061</a:t>
                      </a:r>
                    </a:p>
                  </a:txBody>
                  <a:tcPr marL="0" marR="47007" marT="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7621465"/>
                  </a:ext>
                </a:extLst>
              </a:tr>
            </a:tbl>
          </a:graphicData>
        </a:graphic>
      </p:graphicFrame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A2005DAF-C67C-4BAD-A774-469428934FFB}"/>
              </a:ext>
            </a:extLst>
          </p:cNvPr>
          <p:cNvSpPr/>
          <p:nvPr/>
        </p:nvSpPr>
        <p:spPr>
          <a:xfrm>
            <a:off x="0" y="4145"/>
            <a:ext cx="9144000" cy="43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dirty="0">
                <a:solidFill>
                  <a:prstClr val="black"/>
                </a:solidFill>
                <a:latin typeface="Calibri" panose="020F0502020204030204"/>
                <a:ea typeface="メイリオ" panose="020B0604030504040204" pitchFamily="50" charset="-128"/>
              </a:rPr>
              <a:t>宮城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県岩沼市における森林環境譲与税の活用について</a:t>
            </a:r>
          </a:p>
        </p:txBody>
      </p:sp>
    </p:spTree>
    <p:extLst>
      <p:ext uri="{BB962C8B-B14F-4D97-AF65-F5344CB8AC3E}">
        <p14:creationId xmlns:p14="http://schemas.microsoft.com/office/powerpoint/2010/main" val="3601504399"/>
      </p:ext>
    </p:extLst>
  </p:cSld>
  <p:clrMapOvr>
    <a:masterClrMapping/>
  </p:clrMapOvr>
</p:sld>
</file>

<file path=ppt/theme/theme1.xml><?xml version="1.0" encoding="utf-8"?>
<a:theme xmlns:a="http://schemas.openxmlformats.org/drawingml/2006/main" name="2_税調書式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ＭＳ Pゴシック に統一">
      <a:majorFont>
        <a:latin typeface="ＭＳ Ｐゴシック"/>
        <a:ea typeface="ＭＳ Ｐゴシック"/>
        <a:cs typeface=""/>
      </a:majorFont>
      <a:minorFont>
        <a:latin typeface="ＭＳ Ｐゴシック"/>
        <a:ea typeface="ＭＳ Ｐゴシック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テーマ">
  <a:themeElements>
    <a:clrScheme name="緑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160</Words>
  <Application>Microsoft Office PowerPoint</Application>
  <PresentationFormat>画面に合わせる (4:3)</PresentationFormat>
  <Paragraphs>43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(日本語用のフォントを使用)</vt:lpstr>
      <vt:lpstr>ＭＳ Ｐゴシック</vt:lpstr>
      <vt:lpstr>ＭＳ ゴシック</vt:lpstr>
      <vt:lpstr>メイリオ</vt:lpstr>
      <vt:lpstr>游ゴシック</vt:lpstr>
      <vt:lpstr>Arial</vt:lpstr>
      <vt:lpstr>Calibri</vt:lpstr>
      <vt:lpstr>2_税調書式</vt:lpstr>
      <vt:lpstr>2_Office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2024-09-26T08:31:34Z</dcterms:created>
  <dcterms:modified xsi:type="dcterms:W3CDTF">2026-02-27T06:09:13Z</dcterms:modified>
</cp:coreProperties>
</file>